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530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4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14f75b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335369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d28fe05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9_1#adb58bb14?vop=1&amp;pid=0d28fe05a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他竖起大拇指，反复向我表示感谢。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expressed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thanks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repeatedly.</a:t>
            </a:r>
            <a:endParaRPr lang="en-US" altLang="zh-CN" sz="1800" dirty="0"/>
          </a:p>
        </p:txBody>
      </p:sp>
      <p:sp>
        <p:nvSpPr>
          <p:cNvPr id="3" name="QB_4_AN.10_1#adb58bb14.blank?vop=1&amp;pid=0d28fe05a&amp;color=0,0,0&amp;vpa=5&amp;vtp=1&amp;bbb=1"/>
          <p:cNvSpPr/>
          <p:nvPr/>
        </p:nvSpPr>
        <p:spPr>
          <a:xfrm>
            <a:off x="824960" y="1434965"/>
            <a:ext cx="203714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his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thumb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up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fac50d26.fixed?pid=bfc97ce53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语法攻略16</a:t>
            </a:r>
            <a:endParaRPr lang="en-US" altLang="zh-CN" sz="5400" dirty="0"/>
          </a:p>
        </p:txBody>
      </p:sp>
      <p:sp>
        <p:nvSpPr>
          <p:cNvPr id="3" name="C_2_BD#2fac50d26.fixed?pid=bfc97ce53&amp;color=255,255,255&amp;vtp=1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基础夯实——with复合结构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3901bb696?pid=514f75bce&amp;color=0,0,0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9536" y="1080000"/>
            <a:ext cx="10469880" cy="74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f034cfdbd?pid=0335369d6&amp;color=0,0,0&amp;vtp=1&amp;bt=1&amp;bbb=1&amp;hb=1"/>
          <p:cNvSpPr/>
          <p:nvPr/>
        </p:nvSpPr>
        <p:spPr>
          <a:xfrm>
            <a:off x="832104" y="1078992"/>
            <a:ext cx="10533888" cy="12736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6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with复合结构是英语中一种重要的语法结构，在句中主要作状语，用于对主句进行说明或修饰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，主要</a:t>
            </a:r>
          </a:p>
          <a:p>
            <a:pPr>
              <a:lnSpc>
                <a:spcPts val="26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“with+宾语+宾语补足语”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组成。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这种结构作状语时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，用于表示伴随、原因、方式、时间、条件等意义。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with复合结构中的宾语补足语</a:t>
            </a:r>
          </a:p>
          <a:p>
            <a:pPr>
              <a:lnSpc>
                <a:spcPts val="24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可以有多种形式</a:t>
            </a:r>
            <a:r>
              <a:rPr lang="en-US" altLang="zh-CN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#2.1</a:t>
            </a:r>
            <a:endParaRPr lang="en-US" altLang="zh-CN" dirty="0"/>
          </a:p>
        </p:txBody>
      </p:sp>
      <p:graphicFrame>
        <p:nvGraphicFramePr>
          <p:cNvPr id="5" name="P_4_BD#f034cfdbd?colgroup=9,46&amp;pid=0335369d6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348949"/>
              </p:ext>
            </p:extLst>
          </p:nvPr>
        </p:nvGraphicFramePr>
        <p:xfrm>
          <a:off x="832104" y="2484184"/>
          <a:ext cx="10506456" cy="3637915"/>
        </p:xfrm>
        <a:graphic>
          <a:graphicData uri="http://schemas.openxmlformats.org/drawingml/2006/table">
            <a:tbl>
              <a:tblPr/>
              <a:tblGrid>
                <a:gridCol w="1929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7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400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形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容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表示宾语的特性和状态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used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sleep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window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open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他过去常常开着窗户睡觉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400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副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表示宾语所处的状态或方式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John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away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we've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got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more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rooms.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约翰不在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我们有了更多的房间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400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介词短语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表示宾语所处的位置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状态或伴随的情况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said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goodbye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us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tears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her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eyes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她向我们告别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眼中含着眼泪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400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现在分词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（-ing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形式）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表示宾语是动作的发出者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动作表示主动或正在进行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lay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eyes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looking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sky.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他躺在那里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眼睛看着天空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788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过去分词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（-ed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形式）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表示宾语与动作之间构成逻辑上的被动关系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且宾语是动作的承受者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或动作已经发生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package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delivered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door,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finally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sighed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relief.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包裹被送到门口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她终于松了口</a:t>
                      </a:r>
                    </a:p>
                    <a:p>
                      <a:pPr marL="0" lvl="0" indent="0" algn="l" hangingPunct="0">
                        <a:lnSpc>
                          <a:spcPts val="19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气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400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不定式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（to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do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形式）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表示动作尚未发生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或表示将来的动作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these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mouths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feed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didn't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know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what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do.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有那么多张嘴要去喂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他不知道该做什么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4" name="P_4_BD#f034cfdbd.table_image?tii=1&amp;pid=0335369d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5524" y="2782507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4_BD#f034cfdbd.table_image?tii=2&amp;pid=0335369d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5524" y="3346514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f034cfdbd.table_image?tii=3&amp;pid=0335369d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5524" y="3910521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4_BD#f034cfdbd.table_image?tii=4&amp;pid=0335369d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5524" y="4474528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4_BD#f034cfdbd.table_image?tii=5&amp;pid=0335369d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5524" y="5038535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4_BD#f034cfdbd.table_image?tii=6&amp;pid=0335369d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65524" y="5856415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f034cfdbd?htil=1&amp;pid=0335369d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8408" y="1098288"/>
            <a:ext cx="877824" cy="83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4_BD#f034cfdbd?htil=1&amp;pid=0335369d6&amp;color=0,0,0&amp;tib=255,255,255&amp;vtp=1&amp;bt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1408" y="1080000"/>
            <a:ext cx="9125712" cy="85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4_BD#f034cfdbd?pid=0335369d6&amp;color=0,0,0&amp;vtp=1&amp;bbb=1"/>
          <p:cNvSpPr/>
          <p:nvPr/>
        </p:nvSpPr>
        <p:spPr>
          <a:xfrm>
            <a:off x="832104" y="2064504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它历史悠久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闻名遐迩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作家罗伯特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路易斯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史蒂文森曾长期在那里创作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9894423df?pid=0d28fe05a&amp;color=0,0,0&amp;vtp=1&amp;bt=1&amp;bbb=1"/>
          <p:cNvSpPr/>
          <p:nvPr/>
        </p:nvSpPr>
        <p:spPr>
          <a:xfrm>
            <a:off x="832104" y="1080000"/>
            <a:ext cx="105338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根据提示，用with复合结构完成以下句子。</a:t>
            </a:r>
            <a:endParaRPr lang="en-US" altLang="zh-CN" sz="1800" dirty="0"/>
          </a:p>
        </p:txBody>
      </p:sp>
      <p:sp>
        <p:nvSpPr>
          <p:cNvPr id="3" name="QB_4_BD.1_1#9e36ed719?vop=1&amp;pid=0d28fe05a&amp;color=0,0,0&amp;vtp=1&amp;bbb=1"/>
          <p:cNvSpPr/>
          <p:nvPr/>
        </p:nvSpPr>
        <p:spPr>
          <a:xfrm>
            <a:off x="832104" y="1492051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莉莉大脑一片空白,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僵立在舞台上,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一句话也说不出来。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Lily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stood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frozen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stage,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unable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word.</a:t>
            </a:r>
            <a:endParaRPr lang="en-US" altLang="zh-CN" sz="1800" dirty="0"/>
          </a:p>
        </p:txBody>
      </p:sp>
      <p:sp>
        <p:nvSpPr>
          <p:cNvPr id="4" name="QB_4_AN.2_1#9e36ed719.blank?vop=1&amp;pid=0d28fe05a&amp;color=0,0,0&amp;vpa=1&amp;vtp=1&amp;bbb=1"/>
          <p:cNvSpPr/>
          <p:nvPr/>
        </p:nvSpPr>
        <p:spPr>
          <a:xfrm>
            <a:off x="837660" y="1859716"/>
            <a:ext cx="222764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her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mind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blank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_1#12040af9e?vop=1&amp;pid=0d28fe05a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琳达静静地站着，眼泪顺着她的脸颊滚落下来。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Linda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stood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quietly.</a:t>
            </a:r>
            <a:endParaRPr lang="en-US" altLang="zh-CN" sz="1800" dirty="0"/>
          </a:p>
        </p:txBody>
      </p:sp>
      <p:sp>
        <p:nvSpPr>
          <p:cNvPr id="3" name="QB_4_AN.4_1#12040af9e.blank?vop=1&amp;pid=0d28fe05a&amp;color=0,0,0&amp;vpa=2&amp;vtp=1&amp;bbb=1"/>
          <p:cNvSpPr/>
          <p:nvPr/>
        </p:nvSpPr>
        <p:spPr>
          <a:xfrm>
            <a:off x="812260" y="1434965"/>
            <a:ext cx="365004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tears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rolling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down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her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cheeks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_1#aefe96c23?vop=1&amp;pid=0d28fe05a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由于栖息地被破坏，许多动物面临灭绝风险。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risk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extinction.</a:t>
            </a:r>
            <a:endParaRPr lang="en-US" altLang="zh-CN" sz="1800" dirty="0"/>
          </a:p>
        </p:txBody>
      </p:sp>
      <p:sp>
        <p:nvSpPr>
          <p:cNvPr id="3" name="QB_4_AN.6_1#aefe96c23.blank?vop=1&amp;pid=0d28fe05a&amp;color=0,0,0&amp;vpa=3&amp;vtp=1&amp;bbb=1"/>
          <p:cNvSpPr/>
          <p:nvPr/>
        </p:nvSpPr>
        <p:spPr>
          <a:xfrm>
            <a:off x="812260" y="1434965"/>
            <a:ext cx="297694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their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habitats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destroyed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f9b3723a5?vop=1&amp;pid=0d28fe05a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有许多可以聊天的新朋友,杰克在学校感到很开心。（chat）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</a:t>
            </a:r>
            <a:r>
              <a:rPr lang="en-US" altLang="zh-CN" sz="1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Jack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feels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school.</a:t>
            </a:r>
            <a:endParaRPr lang="en-US" altLang="zh-CN" sz="1800" dirty="0"/>
          </a:p>
        </p:txBody>
      </p:sp>
      <p:sp>
        <p:nvSpPr>
          <p:cNvPr id="3" name="QB_4_AN.8_1#f9b3723a5.blank?vop=1&amp;pid=0d28fe05a&amp;color=0,0,0&amp;vpa=4&amp;vtp=1&amp;bbb=1"/>
          <p:cNvSpPr/>
          <p:nvPr/>
        </p:nvSpPr>
        <p:spPr>
          <a:xfrm>
            <a:off x="850360" y="1434965"/>
            <a:ext cx="403104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many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new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friends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chat</a:t>
            </a:r>
            <a:r>
              <a:rPr lang="en-US" altLang="zh-CN" b="0" i="0" dirty="0">
                <a:solidFill>
                  <a:srgbClr val="C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with/to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313</Words>
  <Application>Microsoft Office PowerPoint</Application>
  <PresentationFormat>宽屏</PresentationFormat>
  <Paragraphs>52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SimHei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2025-10-24T09:29:36Z</dcterms:created>
  <dcterms:modified xsi:type="dcterms:W3CDTF">2025-10-24T09:30:05Z</dcterms:modified>
  <cp:category/>
  <cp:contentStatus/>
</cp:coreProperties>
</file>